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38"/>
  </p:notesMasterIdLst>
  <p:sldIdLst>
    <p:sldId id="257" r:id="rId2"/>
    <p:sldId id="295" r:id="rId3"/>
    <p:sldId id="297" r:id="rId4"/>
    <p:sldId id="282" r:id="rId5"/>
    <p:sldId id="281" r:id="rId6"/>
    <p:sldId id="272" r:id="rId7"/>
    <p:sldId id="274" r:id="rId8"/>
    <p:sldId id="276" r:id="rId9"/>
    <p:sldId id="277" r:id="rId10"/>
    <p:sldId id="263" r:id="rId11"/>
    <p:sldId id="259" r:id="rId12"/>
    <p:sldId id="260" r:id="rId13"/>
    <p:sldId id="261" r:id="rId14"/>
    <p:sldId id="262" r:id="rId15"/>
    <p:sldId id="269" r:id="rId16"/>
    <p:sldId id="266" r:id="rId17"/>
    <p:sldId id="270" r:id="rId18"/>
    <p:sldId id="268" r:id="rId19"/>
    <p:sldId id="284" r:id="rId20"/>
    <p:sldId id="288" r:id="rId21"/>
    <p:sldId id="271" r:id="rId22"/>
    <p:sldId id="293" r:id="rId23"/>
    <p:sldId id="299" r:id="rId24"/>
    <p:sldId id="296" r:id="rId25"/>
    <p:sldId id="283" r:id="rId26"/>
    <p:sldId id="285" r:id="rId27"/>
    <p:sldId id="278" r:id="rId28"/>
    <p:sldId id="292" r:id="rId29"/>
    <p:sldId id="279" r:id="rId30"/>
    <p:sldId id="289" r:id="rId31"/>
    <p:sldId id="280" r:id="rId32"/>
    <p:sldId id="290" r:id="rId33"/>
    <p:sldId id="291" r:id="rId34"/>
    <p:sldId id="294" r:id="rId35"/>
    <p:sldId id="298" r:id="rId36"/>
    <p:sldId id="275" r:id="rId3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006600"/>
    <a:srgbClr val="21DAE3"/>
    <a:srgbClr val="16DCAD"/>
    <a:srgbClr val="17DB95"/>
    <a:srgbClr val="1BD7A1"/>
    <a:srgbClr val="19CB98"/>
    <a:srgbClr val="19C3CB"/>
    <a:srgbClr val="1BD2DB"/>
    <a:srgbClr val="1AC5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61" autoAdjust="0"/>
    <p:restoredTop sz="94660"/>
  </p:normalViewPr>
  <p:slideViewPr>
    <p:cSldViewPr>
      <p:cViewPr varScale="1">
        <p:scale>
          <a:sx n="75" d="100"/>
          <a:sy n="75" d="100"/>
        </p:scale>
        <p:origin x="-98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2B2E0-D538-4B1D-A366-13EB2807FE84}" type="datetimeFigureOut">
              <a:rPr lang="pt-BR" smtClean="0"/>
              <a:t>17/9/2017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81118-1E0A-445B-B284-D50A043877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9431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81118-1E0A-445B-B284-D50A0438778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008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61D81-EAEF-4D0B-B36C-3401172B10CD}" type="datetimeFigureOut">
              <a:rPr lang="pt-BR" smtClean="0"/>
              <a:t>17/9/2017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6486-BC0D-407E-A620-DA45913AB9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0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61D81-EAEF-4D0B-B36C-3401172B10CD}" type="datetimeFigureOut">
              <a:rPr lang="pt-BR" smtClean="0"/>
              <a:t>17/9/2017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6486-BC0D-407E-A620-DA45913AB9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5328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61D81-EAEF-4D0B-B36C-3401172B10CD}" type="datetimeFigureOut">
              <a:rPr lang="pt-BR" smtClean="0"/>
              <a:t>17/9/2017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6486-BC0D-407E-A620-DA45913AB9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5186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61D81-EAEF-4D0B-B36C-3401172B10CD}" type="datetimeFigureOut">
              <a:rPr lang="pt-BR" smtClean="0"/>
              <a:t>17/9/2017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6486-BC0D-407E-A620-DA45913AB9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29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61D81-EAEF-4D0B-B36C-3401172B10CD}" type="datetimeFigureOut">
              <a:rPr lang="pt-BR" smtClean="0"/>
              <a:t>17/9/2017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6486-BC0D-407E-A620-DA45913AB9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179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61D81-EAEF-4D0B-B36C-3401172B10CD}" type="datetimeFigureOut">
              <a:rPr lang="pt-BR" smtClean="0"/>
              <a:t>17/9/2017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6486-BC0D-407E-A620-DA45913AB9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3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61D81-EAEF-4D0B-B36C-3401172B10CD}" type="datetimeFigureOut">
              <a:rPr lang="pt-BR" smtClean="0"/>
              <a:t>17/9/2017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6486-BC0D-407E-A620-DA45913AB9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21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61D81-EAEF-4D0B-B36C-3401172B10CD}" type="datetimeFigureOut">
              <a:rPr lang="pt-BR" smtClean="0"/>
              <a:t>17/9/2017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6486-BC0D-407E-A620-DA45913AB9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222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61D81-EAEF-4D0B-B36C-3401172B10CD}" type="datetimeFigureOut">
              <a:rPr lang="pt-BR" smtClean="0"/>
              <a:t>17/9/2017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6486-BC0D-407E-A620-DA45913AB9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0487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61D81-EAEF-4D0B-B36C-3401172B10CD}" type="datetimeFigureOut">
              <a:rPr lang="pt-BR" smtClean="0"/>
              <a:t>17/9/2017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6486-BC0D-407E-A620-DA45913AB9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004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61D81-EAEF-4D0B-B36C-3401172B10CD}" type="datetimeFigureOut">
              <a:rPr lang="pt-BR" smtClean="0"/>
              <a:t>17/9/2017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6486-BC0D-407E-A620-DA45913AB9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25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61D81-EAEF-4D0B-B36C-3401172B10CD}" type="datetimeFigureOut">
              <a:rPr lang="pt-BR" smtClean="0"/>
              <a:t>17/9/2017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A6486-BC0D-407E-A620-DA45913AB9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0228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m.com/developerworks/rational/library/4474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evmedia.com.br/rup-rational-unified-process/4574" TargetMode="External"/><Relationship Id="rId4" Type="http://schemas.openxmlformats.org/officeDocument/2006/relationships/hyperlink" Target="https://github.com/fga-gpp-mds/00-Disciplina/wiki/RUP-(Rational-Unified-Process)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156" y="1628800"/>
            <a:ext cx="4881140" cy="3254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56" y="5877272"/>
            <a:ext cx="2276872" cy="936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1048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4185989" y="1916832"/>
            <a:ext cx="4562475" cy="4591050"/>
            <a:chOff x="4283968" y="476672"/>
            <a:chExt cx="4562475" cy="4591050"/>
          </a:xfrm>
        </p:grpSpPr>
        <p:pic>
          <p:nvPicPr>
            <p:cNvPr id="3073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476672"/>
              <a:ext cx="4562475" cy="4591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tângulo 4"/>
            <p:cNvSpPr/>
            <p:nvPr/>
          </p:nvSpPr>
          <p:spPr>
            <a:xfrm>
              <a:off x="5580112" y="2420888"/>
              <a:ext cx="2232248" cy="792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318723" y="476672"/>
            <a:ext cx="684076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b="1" dirty="0">
                <a:latin typeface="Century Schoolbook" pitchFamily="18" charset="0"/>
              </a:rPr>
              <a:t>CICLO DE VIDA</a:t>
            </a:r>
            <a:endParaRPr lang="pt-BR" sz="6000" b="1" dirty="0" err="1">
              <a:latin typeface="Century Schoolbook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772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8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28" y="2852936"/>
            <a:ext cx="684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Century Schoolbook" pitchFamily="18" charset="0"/>
              </a:rPr>
              <a:t>INICIAÇÃO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941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79512" y="1312892"/>
            <a:ext cx="684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 err="1">
                <a:latin typeface="Century Schoolbook" pitchFamily="18" charset="0"/>
              </a:rPr>
              <a:t>Estabelecer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objetivos</a:t>
            </a:r>
            <a:r>
              <a:rPr lang="en-US" sz="2000" dirty="0">
                <a:latin typeface="Century Schoolbook" pitchFamily="18" charset="0"/>
              </a:rPr>
              <a:t> e </a:t>
            </a:r>
            <a:r>
              <a:rPr lang="en-US" sz="2000" dirty="0" err="1">
                <a:latin typeface="Century Schoolbook" pitchFamily="18" charset="0"/>
              </a:rPr>
              <a:t>expectativas</a:t>
            </a:r>
            <a:r>
              <a:rPr lang="en-US" sz="2000" dirty="0">
                <a:latin typeface="Century Schoolbook" pitchFamily="18" charset="0"/>
              </a:rPr>
              <a:t> do </a:t>
            </a:r>
            <a:r>
              <a:rPr lang="en-US" sz="2000" dirty="0" err="1">
                <a:latin typeface="Century Schoolbook" pitchFamily="18" charset="0"/>
              </a:rPr>
              <a:t>cliente</a:t>
            </a:r>
            <a:r>
              <a:rPr lang="en-US" sz="2000" dirty="0">
                <a:latin typeface="Century Schoolbook" pitchFamily="18" charset="0"/>
              </a:rPr>
              <a:t>;</a:t>
            </a:r>
            <a:endParaRPr lang="pt-BR" sz="6000" dirty="0">
              <a:latin typeface="Century Schoolbook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140968"/>
            <a:ext cx="3960440" cy="40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79512" y="1960964"/>
            <a:ext cx="684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Delimitar funcionalidades e viabilidade do projeto; 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79512" y="2577098"/>
            <a:ext cx="6840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Demonstrar uma opção básica de cenários e interface, que direcionarão as principais mudanças no design 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79512" y="3369186"/>
            <a:ext cx="68407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Estimar o custo total e calcular os riscos gerais do projeto</a:t>
            </a:r>
            <a:r>
              <a:rPr lang="pt-BR" sz="2000" dirty="0" smtClean="0">
                <a:latin typeface="Century Schoolbook" pitchFamily="18" charset="0"/>
              </a:rPr>
              <a:t>;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latin typeface="Century Schoolbook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Identificação de todos os casos de uso </a:t>
            </a:r>
            <a:endParaRPr lang="pt-BR" sz="2000" dirty="0" smtClean="0">
              <a:latin typeface="Century Schoolbook" pitchFamily="18" charset="0"/>
            </a:endParaRPr>
          </a:p>
          <a:p>
            <a:r>
              <a:rPr lang="pt-BR" sz="2000" dirty="0" smtClean="0">
                <a:latin typeface="Century Schoolbook" pitchFamily="18" charset="0"/>
              </a:rPr>
              <a:t>e </a:t>
            </a:r>
            <a:r>
              <a:rPr lang="pt-BR" sz="2000" dirty="0">
                <a:latin typeface="Century Schoolbook" pitchFamily="18" charset="0"/>
              </a:rPr>
              <a:t>descrição dos principais</a:t>
            </a:r>
            <a:endParaRPr lang="pt-BR" sz="2000" dirty="0">
              <a:latin typeface="Century Schoolbook" pitchFamily="18" charset="0"/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8824" y="5375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latin typeface="Century Schoolbook" pitchFamily="18" charset="0"/>
              </a:rPr>
              <a:t>Ciclo</a:t>
            </a:r>
            <a:r>
              <a:rPr lang="en-US" sz="4000" b="1" dirty="0">
                <a:latin typeface="Century Schoolbook" pitchFamily="18" charset="0"/>
              </a:rPr>
              <a:t> de Vida - </a:t>
            </a:r>
            <a:r>
              <a:rPr lang="en-US" sz="4000" b="1" dirty="0" err="1">
                <a:latin typeface="Century Schoolbook" pitchFamily="18" charset="0"/>
              </a:rPr>
              <a:t>Iniciação</a:t>
            </a:r>
            <a:endParaRPr lang="pt-BR" sz="4000" b="1" dirty="0">
              <a:latin typeface="Century Schoolbook" pitchFamily="18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588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1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23528" y="2852936"/>
            <a:ext cx="684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entury Schoolbook" pitchFamily="18" charset="0"/>
              </a:rPr>
              <a:t>ELABORAÇÃO</a:t>
            </a:r>
            <a:endParaRPr lang="pt-BR" sz="6000" b="1" dirty="0">
              <a:solidFill>
                <a:schemeClr val="bg1"/>
              </a:solidFill>
              <a:latin typeface="Century Schoolbook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0326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28" y="2852936"/>
            <a:ext cx="684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Century Schoolbook" pitchFamily="18" charset="0"/>
              </a:rPr>
              <a:t>INICIAÇÃO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58824" y="5375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latin typeface="Century Schoolbook" pitchFamily="18" charset="0"/>
              </a:rPr>
              <a:t>Ciclo</a:t>
            </a:r>
            <a:r>
              <a:rPr lang="en-US" sz="4000" b="1" dirty="0">
                <a:latin typeface="Century Schoolbook" pitchFamily="18" charset="0"/>
              </a:rPr>
              <a:t> de Vida - </a:t>
            </a:r>
            <a:r>
              <a:rPr lang="en-US" sz="4000" b="1" dirty="0" err="1">
                <a:latin typeface="Century Schoolbook" pitchFamily="18" charset="0"/>
              </a:rPr>
              <a:t>Elaboração</a:t>
            </a:r>
            <a:endParaRPr lang="pt-BR" sz="4000" b="1" dirty="0">
              <a:latin typeface="Century Schoolbook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500" y="3356992"/>
            <a:ext cx="4714972" cy="314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51520" y="1345992"/>
            <a:ext cx="6840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Focar em todas as soluções e riscos da arquitetura do sistema;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Produzir um protótipo de design, com fins de demonstração do produto final do sistema;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Estabelecer como será incluído o ambiente de suporte.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2091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23528" y="2852936"/>
            <a:ext cx="684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entury Schoolbook" pitchFamily="18" charset="0"/>
              </a:rPr>
              <a:t>CONSTRUÇÃO</a:t>
            </a:r>
            <a:endParaRPr lang="pt-BR" sz="6000" b="1" dirty="0">
              <a:solidFill>
                <a:schemeClr val="bg1"/>
              </a:solidFill>
              <a:latin typeface="Century Schoolbook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8259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58824" y="5375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latin typeface="Century Schoolbook" pitchFamily="18" charset="0"/>
              </a:rPr>
              <a:t>Ciclo</a:t>
            </a:r>
            <a:r>
              <a:rPr lang="en-US" sz="4000" b="1" dirty="0">
                <a:latin typeface="Century Schoolbook" pitchFamily="18" charset="0"/>
              </a:rPr>
              <a:t> de Vida - </a:t>
            </a:r>
            <a:r>
              <a:rPr lang="en-US" sz="4000" b="1" dirty="0" err="1">
                <a:latin typeface="Century Schoolbook" pitchFamily="18" charset="0"/>
              </a:rPr>
              <a:t>Construção</a:t>
            </a:r>
            <a:endParaRPr lang="pt-BR" sz="4000" b="1" dirty="0">
              <a:latin typeface="Century Schoolbook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39552" y="1700808"/>
            <a:ext cx="3029743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3995936" y="1556792"/>
            <a:ext cx="496855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 err="1" smtClean="0">
                <a:latin typeface="Century Schoolbook" pitchFamily="18" charset="0"/>
              </a:rPr>
              <a:t>Desenvolvimento</a:t>
            </a:r>
            <a:r>
              <a:rPr lang="en-US" sz="2000" dirty="0" smtClean="0">
                <a:latin typeface="Century Schoolbook" pitchFamily="18" charset="0"/>
              </a:rPr>
              <a:t> do </a:t>
            </a:r>
            <a:r>
              <a:rPr lang="en-US" sz="2000" dirty="0" err="1" smtClean="0">
                <a:latin typeface="Century Schoolbook" pitchFamily="18" charset="0"/>
              </a:rPr>
              <a:t>sistema</a:t>
            </a:r>
            <a:r>
              <a:rPr lang="en-US" sz="2000" dirty="0">
                <a:latin typeface="Century Schoolbook" pitchFamily="18" charset="0"/>
              </a:rPr>
              <a:t> (</a:t>
            </a:r>
            <a:r>
              <a:rPr lang="en-US" sz="2000" dirty="0" err="1">
                <a:latin typeface="Century Schoolbook" pitchFamily="18" charset="0"/>
              </a:rPr>
              <a:t>versão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smtClean="0">
                <a:latin typeface="Century Schoolbook" pitchFamily="18" charset="0"/>
              </a:rPr>
              <a:t>Beta); </a:t>
            </a:r>
          </a:p>
          <a:p>
            <a:pPr marL="342900" indent="-342900">
              <a:buFont typeface="Wingdings" pitchFamily="2" charset="2"/>
              <a:buChar char="Ø"/>
            </a:pPr>
            <a:endParaRPr lang="pt-BR" sz="2000" dirty="0" smtClean="0">
              <a:latin typeface="Century Schoolbook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 smtClean="0">
                <a:latin typeface="Century Schoolbook" pitchFamily="18" charset="0"/>
              </a:rPr>
              <a:t>Minimização </a:t>
            </a:r>
            <a:r>
              <a:rPr lang="pt-BR" sz="2000" dirty="0">
                <a:latin typeface="Century Schoolbook" pitchFamily="18" charset="0"/>
              </a:rPr>
              <a:t>dos custos, otimização de recursos e melhor aproveitamento do sistema;</a:t>
            </a:r>
          </a:p>
          <a:p>
            <a:pPr marL="342900" indent="-342900">
              <a:buFont typeface="Wingdings" pitchFamily="2" charset="2"/>
              <a:buChar char="Ø"/>
            </a:pPr>
            <a:endParaRPr lang="pt-BR" sz="2000" dirty="0">
              <a:latin typeface="Century Schoolbook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Realização do maior número de testes possíveis para assegurar que o software, os locais e usuários estão funcionando com </a:t>
            </a:r>
            <a:r>
              <a:rPr lang="pt-BR" sz="2000" dirty="0" smtClean="0">
                <a:latin typeface="Century Schoolbook" pitchFamily="18" charset="0"/>
              </a:rPr>
              <a:t>qualidade;</a:t>
            </a:r>
          </a:p>
          <a:p>
            <a:pPr marL="342900" indent="-342900">
              <a:buFont typeface="Wingdings" pitchFamily="2" charset="2"/>
              <a:buChar char="Ø"/>
            </a:pPr>
            <a:endParaRPr lang="pt-BR" sz="2000" dirty="0">
              <a:latin typeface="Century Schoolbook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 smtClean="0">
                <a:latin typeface="Century Schoolbook" pitchFamily="18" charset="0"/>
              </a:rPr>
              <a:t>Correção </a:t>
            </a:r>
            <a:r>
              <a:rPr lang="pt-BR" sz="2000" dirty="0">
                <a:latin typeface="Century Schoolbook" pitchFamily="18" charset="0"/>
              </a:rPr>
              <a:t>das falhas de sistemas verificadas nos testes, otimização das funções e melhorias de design.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508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23528" y="2852936"/>
            <a:ext cx="684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entury Schoolbook" pitchFamily="18" charset="0"/>
              </a:rPr>
              <a:t>TRANSIÇÃO</a:t>
            </a:r>
            <a:endParaRPr lang="pt-BR" sz="6000" b="1" dirty="0">
              <a:solidFill>
                <a:schemeClr val="bg1"/>
              </a:solidFill>
              <a:latin typeface="Century Schoolbook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786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58824" y="5375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latin typeface="Century Schoolbook" pitchFamily="18" charset="0"/>
              </a:rPr>
              <a:t>Ciclo</a:t>
            </a:r>
            <a:r>
              <a:rPr lang="en-US" sz="4000" b="1" dirty="0">
                <a:latin typeface="Century Schoolbook" pitchFamily="18" charset="0"/>
              </a:rPr>
              <a:t> de Vida - </a:t>
            </a:r>
            <a:r>
              <a:rPr lang="en-US" sz="4000" b="1" dirty="0" err="1">
                <a:latin typeface="Century Schoolbook" pitchFamily="18" charset="0"/>
              </a:rPr>
              <a:t>Transição</a:t>
            </a:r>
            <a:endParaRPr lang="pt-BR" sz="4000" b="1" dirty="0">
              <a:latin typeface="Century Schoolbook" pitchFamily="18" charset="0"/>
            </a:endParaRPr>
          </a:p>
        </p:txBody>
      </p:sp>
      <p:grpSp>
        <p:nvGrpSpPr>
          <p:cNvPr id="15" name="Grupo 14"/>
          <p:cNvGrpSpPr>
            <a:grpSpLocks noChangeAspect="1"/>
          </p:cNvGrpSpPr>
          <p:nvPr/>
        </p:nvGrpSpPr>
        <p:grpSpPr>
          <a:xfrm>
            <a:off x="3960738" y="3343232"/>
            <a:ext cx="5147765" cy="3470143"/>
            <a:chOff x="3122210" y="2754508"/>
            <a:chExt cx="5914286" cy="3986860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5" b="9204"/>
            <a:stretch/>
          </p:blipFill>
          <p:spPr>
            <a:xfrm>
              <a:off x="3122210" y="2754508"/>
              <a:ext cx="5914286" cy="3986860"/>
            </a:xfrm>
            <a:prstGeom prst="rect">
              <a:avLst/>
            </a:prstGeom>
          </p:spPr>
        </p:pic>
        <p:sp>
          <p:nvSpPr>
            <p:cNvPr id="3" name="CaixaDeTexto 2"/>
            <p:cNvSpPr txBox="1"/>
            <p:nvPr/>
          </p:nvSpPr>
          <p:spPr>
            <a:xfrm>
              <a:off x="5400092" y="3275692"/>
              <a:ext cx="1620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latin typeface="Century Schoolbook" pitchFamily="18" charset="0"/>
                </a:rPr>
                <a:t>Sistema</a:t>
              </a:r>
              <a:endParaRPr lang="pt-BR" b="1" dirty="0">
                <a:latin typeface="Century Schoolbook" pitchFamily="18" charset="0"/>
              </a:endParaRP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6552220" y="2780928"/>
              <a:ext cx="1620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Schoolbook" pitchFamily="18" charset="0"/>
                </a:rPr>
                <a:t>TI</a:t>
              </a:r>
              <a:endParaRPr lang="pt-BR" b="1" dirty="0">
                <a:latin typeface="Century Schoolbook" pitchFamily="18" charset="0"/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3743908" y="2915652"/>
              <a:ext cx="1620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latin typeface="Century Schoolbook" pitchFamily="18" charset="0"/>
                </a:rPr>
                <a:t>Negócio</a:t>
              </a:r>
              <a:endParaRPr lang="pt-BR" b="1" dirty="0">
                <a:latin typeface="Century Schoolbook" pitchFamily="18" charset="0"/>
              </a:endParaRPr>
            </a:p>
          </p:txBody>
        </p:sp>
        <p:cxnSp>
          <p:nvCxnSpPr>
            <p:cNvPr id="9" name="Conector de seta reta 8"/>
            <p:cNvCxnSpPr/>
            <p:nvPr/>
          </p:nvCxnSpPr>
          <p:spPr>
            <a:xfrm>
              <a:off x="5986947" y="3648799"/>
              <a:ext cx="313245" cy="64429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/>
            <p:cNvCxnSpPr/>
            <p:nvPr/>
          </p:nvCxnSpPr>
          <p:spPr>
            <a:xfrm flipH="1">
              <a:off x="4211960" y="3284984"/>
              <a:ext cx="190811" cy="5048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/>
            <p:cNvCxnSpPr/>
            <p:nvPr/>
          </p:nvCxnSpPr>
          <p:spPr>
            <a:xfrm>
              <a:off x="6995058" y="3068127"/>
              <a:ext cx="457262" cy="2888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aixaDeTexto 13"/>
          <p:cNvSpPr txBox="1"/>
          <p:nvPr/>
        </p:nvSpPr>
        <p:spPr>
          <a:xfrm>
            <a:off x="251520" y="1052736"/>
            <a:ext cx="68407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Entregar o software para que o usuário o teste e forneça um feedback;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Realizar todas as correções necessárias e solicitadas pelo usuário;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Treinamento dos usuários e da equipe de manutenção;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Implementar e entregar definitivamente o produto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508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5496" y="2282096"/>
            <a:ext cx="8424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entury Schoolbook" pitchFamily="18" charset="0"/>
              </a:rPr>
              <a:t>COMPLEXIDADE DO SISTEMA</a:t>
            </a:r>
            <a:endParaRPr lang="pt-BR" sz="6000" b="1" dirty="0">
              <a:latin typeface="Century Schoolbook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521736"/>
            <a:ext cx="2808312" cy="2953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5979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15616" y="2204864"/>
            <a:ext cx="68407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Century Schoolbook" pitchFamily="18" charset="0"/>
              </a:rPr>
              <a:t>Arthur Nunes Andrade</a:t>
            </a:r>
          </a:p>
          <a:p>
            <a:pPr algn="ctr"/>
            <a:r>
              <a:rPr lang="pt-BR" sz="2000" dirty="0">
                <a:latin typeface="Century Schoolbook" pitchFamily="18" charset="0"/>
              </a:rPr>
              <a:t>Dênisson Araújo Duarte</a:t>
            </a:r>
          </a:p>
          <a:p>
            <a:pPr algn="ctr"/>
            <a:r>
              <a:rPr lang="pt-BR" sz="2000" dirty="0">
                <a:latin typeface="Century Schoolbook" pitchFamily="18" charset="0"/>
              </a:rPr>
              <a:t>Janilo Gama dos Santos</a:t>
            </a:r>
          </a:p>
          <a:p>
            <a:pPr algn="ctr"/>
            <a:r>
              <a:rPr lang="pt-BR" sz="2000" dirty="0">
                <a:latin typeface="Century Schoolbook" pitchFamily="18" charset="0"/>
              </a:rPr>
              <a:t>José Andersson Pessoa de Vasconcelos</a:t>
            </a:r>
          </a:p>
          <a:p>
            <a:pPr algn="ctr"/>
            <a:r>
              <a:rPr lang="pt-BR" sz="2000" dirty="0">
                <a:latin typeface="Century Schoolbook" pitchFamily="18" charset="0"/>
              </a:rPr>
              <a:t>Leonardo </a:t>
            </a:r>
            <a:r>
              <a:rPr lang="pt-BR" sz="2000" dirty="0" smtClean="0">
                <a:latin typeface="Century Schoolbook" pitchFamily="18" charset="0"/>
              </a:rPr>
              <a:t>Santiago</a:t>
            </a:r>
          </a:p>
          <a:p>
            <a:pPr algn="ctr"/>
            <a:r>
              <a:rPr lang="pt-BR" sz="2000" dirty="0" smtClean="0">
                <a:latin typeface="Century Schoolbook" pitchFamily="18" charset="0"/>
              </a:rPr>
              <a:t>Luciano </a:t>
            </a:r>
            <a:r>
              <a:rPr lang="pt-BR" sz="2000" dirty="0" smtClean="0">
                <a:latin typeface="Century Schoolbook" pitchFamily="18" charset="0"/>
              </a:rPr>
              <a:t>Ribeiro </a:t>
            </a:r>
            <a:r>
              <a:rPr lang="pt-BR" sz="2000" dirty="0">
                <a:latin typeface="Century Schoolbook" pitchFamily="18" charset="0"/>
              </a:rPr>
              <a:t>do Nascimento</a:t>
            </a:r>
          </a:p>
          <a:p>
            <a:pPr algn="ctr"/>
            <a:r>
              <a:rPr lang="pt-BR" sz="2000" dirty="0">
                <a:latin typeface="Century Schoolbook" pitchFamily="18" charset="0"/>
              </a:rPr>
              <a:t>Vinícius Canuto dos Santos</a:t>
            </a:r>
          </a:p>
          <a:p>
            <a:pPr algn="ctr"/>
            <a:r>
              <a:rPr lang="pt-BR" sz="2000" dirty="0">
                <a:latin typeface="Century Schoolbook" pitchFamily="18" charset="0"/>
              </a:rPr>
              <a:t>Welker Barbosa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430F358C-ED5C-4A2D-B25C-49F8993F39F9}"/>
              </a:ext>
            </a:extLst>
          </p:cNvPr>
          <p:cNvSpPr/>
          <p:nvPr/>
        </p:nvSpPr>
        <p:spPr>
          <a:xfrm>
            <a:off x="2882280" y="543563"/>
            <a:ext cx="3307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5400" b="1" dirty="0">
                <a:latin typeface="Century Schoolbook" pitchFamily="18" charset="0"/>
              </a:rPr>
              <a:t>Alunos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641903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58824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err="1">
                <a:latin typeface="Century Schoolbook" pitchFamily="18" charset="0"/>
              </a:rPr>
              <a:t>Complexidade</a:t>
            </a:r>
            <a:r>
              <a:rPr lang="en-US" sz="4000" b="1" dirty="0">
                <a:latin typeface="Century Schoolbook" pitchFamily="18" charset="0"/>
              </a:rPr>
              <a:t> do </a:t>
            </a:r>
            <a:r>
              <a:rPr lang="en-US" sz="4000" b="1" dirty="0" err="1">
                <a:latin typeface="Century Schoolbook" pitchFamily="18" charset="0"/>
              </a:rPr>
              <a:t>Sistema</a:t>
            </a:r>
            <a:endParaRPr lang="pt-BR" sz="4000" b="1" dirty="0">
              <a:latin typeface="Century Schoolbook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79512" y="1345992"/>
            <a:ext cx="7992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pt-BR" sz="2000" dirty="0" smtClean="0">
                <a:latin typeface="Century Schoolbook" pitchFamily="18" charset="0"/>
              </a:rPr>
              <a:t>Projetos com grande dinamismo e alta complexidade </a:t>
            </a:r>
            <a:r>
              <a:rPr lang="pt-BR" sz="2000" dirty="0">
                <a:latin typeface="Century Schoolbook" pitchFamily="18" charset="0"/>
              </a:rPr>
              <a:t>de </a:t>
            </a:r>
            <a:r>
              <a:rPr lang="pt-BR" sz="2000" dirty="0" smtClean="0">
                <a:latin typeface="Century Schoolbook" pitchFamily="18" charset="0"/>
              </a:rPr>
              <a:t>negócio;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>
                <a:latin typeface="Century Schoolbook" pitchFamily="18" charset="0"/>
              </a:rPr>
              <a:t>Se </a:t>
            </a:r>
            <a:r>
              <a:rPr lang="en-US" sz="2000" dirty="0" err="1" smtClean="0">
                <a:latin typeface="Century Schoolbook" pitchFamily="18" charset="0"/>
              </a:rPr>
              <a:t>adapta</a:t>
            </a:r>
            <a:r>
              <a:rPr lang="en-US" sz="2000" dirty="0" smtClean="0">
                <a:latin typeface="Century Schoolbook" pitchFamily="18" charset="0"/>
              </a:rPr>
              <a:t> a </a:t>
            </a:r>
            <a:r>
              <a:rPr lang="en-US" sz="2000" dirty="0" err="1" smtClean="0">
                <a:latin typeface="Century Schoolbook" pitchFamily="18" charset="0"/>
              </a:rPr>
              <a:t>mudanças</a:t>
            </a:r>
            <a:r>
              <a:rPr lang="en-US" sz="2000" dirty="0">
                <a:latin typeface="Century Schoolbook" pitchFamily="18" charset="0"/>
              </a:rPr>
              <a:t> de </a:t>
            </a:r>
            <a:r>
              <a:rPr lang="en-US" sz="2000" dirty="0" err="1" smtClean="0">
                <a:latin typeface="Century Schoolbook" pitchFamily="18" charset="0"/>
              </a:rPr>
              <a:t>especificações</a:t>
            </a:r>
            <a:r>
              <a:rPr lang="en-US" sz="2000" dirty="0" smtClean="0">
                <a:latin typeface="Century Schoolbook" pitchFamily="18" charset="0"/>
              </a:rPr>
              <a:t> </a:t>
            </a:r>
            <a:r>
              <a:rPr lang="en-US" sz="2000" dirty="0" err="1" smtClean="0">
                <a:latin typeface="Century Schoolbook" pitchFamily="18" charset="0"/>
              </a:rPr>
              <a:t>durante</a:t>
            </a:r>
            <a:r>
              <a:rPr lang="en-US" sz="2000" dirty="0" smtClean="0">
                <a:latin typeface="Century Schoolbook" pitchFamily="18" charset="0"/>
              </a:rPr>
              <a:t> o </a:t>
            </a:r>
            <a:r>
              <a:rPr lang="en-US" sz="2000" dirty="0" err="1" smtClean="0">
                <a:latin typeface="Century Schoolbook" pitchFamily="18" charset="0"/>
              </a:rPr>
              <a:t>desenvolvimento</a:t>
            </a:r>
            <a:r>
              <a:rPr lang="en-US" sz="2000" dirty="0" smtClean="0">
                <a:latin typeface="Century Schoolbook" pitchFamily="18" charset="0"/>
              </a:rPr>
              <a:t>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Para usar o RUP é preciso instanciá-lo e definir padrões e guias específicos para a realidade de cada empresa/projeto</a:t>
            </a:r>
            <a:endParaRPr lang="pt-BR" sz="2000" dirty="0">
              <a:latin typeface="Century Schoolboo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909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7504" y="2492896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entury Schoolbook" pitchFamily="18" charset="0"/>
              </a:rPr>
              <a:t>PAPÉIS E RESPONSABILIDADES</a:t>
            </a:r>
            <a:endParaRPr lang="pt-BR" sz="4800" b="1" dirty="0">
              <a:solidFill>
                <a:schemeClr val="bg1"/>
              </a:solidFill>
              <a:latin typeface="Century Schoolbook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13" y="4252937"/>
            <a:ext cx="3997651" cy="2404385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8102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58824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err="1">
                <a:latin typeface="Century Schoolbook" pitchFamily="18" charset="0"/>
              </a:rPr>
              <a:t>Papéis</a:t>
            </a:r>
            <a:r>
              <a:rPr lang="en-US" sz="4000" b="1" dirty="0">
                <a:latin typeface="Century Schoolbook" pitchFamily="18" charset="0"/>
              </a:rPr>
              <a:t> – </a:t>
            </a:r>
            <a:r>
              <a:rPr lang="pt-BR" sz="4000" dirty="0"/>
              <a:t>9 </a:t>
            </a:r>
            <a:r>
              <a:rPr lang="pt-BR" sz="4000" dirty="0" smtClean="0"/>
              <a:t>disciplinas</a:t>
            </a:r>
            <a:endParaRPr lang="pt-BR" sz="4000" dirty="0">
              <a:latin typeface="Century Schoolbook" pitchFamily="18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58824" y="1628800"/>
            <a:ext cx="87336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1. Gerência de Projeto (2 papéis)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2. Modelamento de Negócio (3 papéis)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3. Requerimentos (5 papéis);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4. Analise e Desenho (6 papéis):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5. Implementação (3 papéis):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6. Teste (2 papéis):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7. Deployment (4 papéis):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8. Configuração e Controle de Mudanças (2 papéis):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9. Ambiente (3 papéis):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111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586839"/>
            <a:ext cx="5688632" cy="3642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158824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err="1">
                <a:latin typeface="Century Schoolbook" pitchFamily="18" charset="0"/>
              </a:rPr>
              <a:t>Papéis</a:t>
            </a:r>
            <a:r>
              <a:rPr lang="en-US" sz="4000" b="1" dirty="0">
                <a:latin typeface="Century Schoolbook" pitchFamily="18" charset="0"/>
              </a:rPr>
              <a:t> e </a:t>
            </a:r>
            <a:r>
              <a:rPr lang="en-US" sz="4000" b="1" dirty="0" err="1">
                <a:latin typeface="Century Schoolbook" pitchFamily="18" charset="0"/>
              </a:rPr>
              <a:t>Responsabilidades</a:t>
            </a:r>
            <a:endParaRPr lang="pt-BR" sz="4000" dirty="0">
              <a:latin typeface="Century Schoolbook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58824" y="1196752"/>
            <a:ext cx="873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Frequência de cada disciplina em cada fase do ciclo de vida </a:t>
            </a:r>
            <a:r>
              <a:rPr lang="pt-BR" sz="2000" dirty="0" smtClean="0">
                <a:latin typeface="Century Schoolbook" pitchFamily="18" charset="0"/>
              </a:rPr>
              <a:t>do </a:t>
            </a:r>
            <a:r>
              <a:rPr lang="pt-BR" sz="2000" dirty="0">
                <a:latin typeface="Century Schoolbook" pitchFamily="18" charset="0"/>
              </a:rPr>
              <a:t>projeto</a:t>
            </a:r>
            <a:endParaRPr lang="pt-BR" sz="2000" dirty="0">
              <a:latin typeface="Century Schoolbook" pitchFamily="18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971600" y="4293096"/>
            <a:ext cx="7200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971600" y="4293096"/>
            <a:ext cx="0" cy="1728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971600" y="6021288"/>
            <a:ext cx="151216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2627784" y="5673442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Gerenciamento é uma atividade </a:t>
            </a:r>
            <a:r>
              <a:rPr lang="pt-BR" sz="2000" b="1" dirty="0">
                <a:latin typeface="Century Schoolbook" pitchFamily="18" charset="0"/>
              </a:rPr>
              <a:t>constante</a:t>
            </a:r>
            <a:r>
              <a:rPr lang="pt-BR" sz="2000" dirty="0">
                <a:latin typeface="Century Schoolbook" pitchFamily="18" charset="0"/>
              </a:rPr>
              <a:t> do início ao final do ciclo de vida</a:t>
            </a:r>
            <a:endParaRPr lang="pt-BR" sz="2000" dirty="0">
              <a:latin typeface="Century Schoolboo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246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8578376" cy="3941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158824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err="1">
                <a:latin typeface="Century Schoolbook" pitchFamily="18" charset="0"/>
              </a:rPr>
              <a:t>Papéis</a:t>
            </a:r>
            <a:r>
              <a:rPr lang="en-US" sz="4000" b="1" dirty="0">
                <a:latin typeface="Century Schoolbook" pitchFamily="18" charset="0"/>
              </a:rPr>
              <a:t> e </a:t>
            </a:r>
            <a:r>
              <a:rPr lang="en-US" sz="4000" b="1" dirty="0" err="1">
                <a:latin typeface="Century Schoolbook" pitchFamily="18" charset="0"/>
              </a:rPr>
              <a:t>Responsabilidades</a:t>
            </a:r>
            <a:endParaRPr lang="pt-BR" sz="4000" dirty="0">
              <a:latin typeface="Century Schoolbook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58824" y="1268760"/>
            <a:ext cx="873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 err="1">
                <a:latin typeface="Century Schoolbook" pitchFamily="18" charset="0"/>
              </a:rPr>
              <a:t>Algumas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funções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comumente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encontradas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em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projetos</a:t>
            </a:r>
            <a:r>
              <a:rPr lang="en-US" sz="2000" dirty="0">
                <a:latin typeface="Century Schoolbook" pitchFamily="18" charset="0"/>
              </a:rPr>
              <a:t> com RUP:</a:t>
            </a:r>
            <a:endParaRPr lang="pt-BR" sz="2000" dirty="0">
              <a:latin typeface="Century Schoolboo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458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99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07504" y="2814027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entury Schoolbook" pitchFamily="18" charset="0"/>
              </a:rPr>
              <a:t>TAMANHO DA EQUIPE</a:t>
            </a:r>
            <a:endParaRPr lang="pt-BR" sz="4800" b="1" dirty="0">
              <a:latin typeface="Century Schoolbook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416" y="4548336"/>
            <a:ext cx="4674096" cy="2337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6847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34" charset="0"/>
              <a:buChar char="Ø"/>
            </a:pPr>
            <a:r>
              <a:rPr lang="en-US" sz="2000" dirty="0">
                <a:latin typeface="Century Schoolbook" pitchFamily="18" charset="0"/>
              </a:rPr>
              <a:t>A </a:t>
            </a:r>
            <a:r>
              <a:rPr lang="en-US" sz="2000" dirty="0" err="1">
                <a:latin typeface="Century Schoolbook" pitchFamily="18" charset="0"/>
              </a:rPr>
              <a:t>quantidade</a:t>
            </a:r>
            <a:r>
              <a:rPr lang="en-US" sz="2000" dirty="0">
                <a:latin typeface="Century Schoolbook" pitchFamily="18" charset="0"/>
              </a:rPr>
              <a:t> de </a:t>
            </a:r>
            <a:r>
              <a:rPr lang="en-US" sz="2000" dirty="0" err="1">
                <a:latin typeface="Century Schoolbook" pitchFamily="18" charset="0"/>
              </a:rPr>
              <a:t>pessoas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alocadas</a:t>
            </a:r>
            <a:r>
              <a:rPr lang="en-US" sz="2000" dirty="0">
                <a:latin typeface="Century Schoolbook" pitchFamily="18" charset="0"/>
              </a:rPr>
              <a:t> no </a:t>
            </a:r>
            <a:r>
              <a:rPr lang="en-US" sz="2000" dirty="0" err="1">
                <a:latin typeface="Century Schoolbook" pitchFamily="18" charset="0"/>
              </a:rPr>
              <a:t>projeto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depende</a:t>
            </a:r>
            <a:r>
              <a:rPr lang="en-US" sz="2000" dirty="0">
                <a:latin typeface="Century Schoolbook" pitchFamily="18" charset="0"/>
              </a:rPr>
              <a:t> da </a:t>
            </a:r>
            <a:r>
              <a:rPr lang="en-US" sz="2000" dirty="0" err="1">
                <a:latin typeface="Century Schoolbook" pitchFamily="18" charset="0"/>
              </a:rPr>
              <a:t>estimativa</a:t>
            </a:r>
            <a:r>
              <a:rPr lang="en-US" sz="2000" dirty="0">
                <a:latin typeface="Century Schoolbook" pitchFamily="18" charset="0"/>
              </a:rPr>
              <a:t> do </a:t>
            </a:r>
            <a:r>
              <a:rPr lang="en-US" sz="2000" dirty="0" err="1">
                <a:latin typeface="Century Schoolbook" pitchFamily="18" charset="0"/>
              </a:rPr>
              <a:t>esforço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definida</a:t>
            </a:r>
            <a:r>
              <a:rPr lang="en-US" sz="2000" dirty="0">
                <a:latin typeface="Century Schoolbook" pitchFamily="18" charset="0"/>
              </a:rPr>
              <a:t> para </a:t>
            </a:r>
            <a:r>
              <a:rPr lang="en-US" sz="2000" dirty="0" err="1">
                <a:latin typeface="Century Schoolbook" pitchFamily="18" charset="0"/>
              </a:rPr>
              <a:t>cada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fase</a:t>
            </a:r>
            <a:r>
              <a:rPr lang="en-US" sz="2000" dirty="0">
                <a:latin typeface="Century Schoolbook" pitchFamily="18" charset="0"/>
              </a:rPr>
              <a:t> e </a:t>
            </a:r>
            <a:r>
              <a:rPr lang="en-US" sz="2000" dirty="0" err="1">
                <a:latin typeface="Century Schoolbook" pitchFamily="18" charset="0"/>
              </a:rPr>
              <a:t>restrições</a:t>
            </a:r>
            <a:r>
              <a:rPr lang="en-US" sz="2000" dirty="0">
                <a:latin typeface="Century Schoolbook" pitchFamily="18" charset="0"/>
              </a:rPr>
              <a:t> do </a:t>
            </a:r>
            <a:r>
              <a:rPr lang="en-US" sz="2000" dirty="0" err="1">
                <a:latin typeface="Century Schoolbook" pitchFamily="18" charset="0"/>
              </a:rPr>
              <a:t>projeto</a:t>
            </a:r>
            <a:r>
              <a:rPr lang="en-US" sz="2000" dirty="0">
                <a:latin typeface="Century Schoolbook" pitchFamily="18" charset="0"/>
              </a:rPr>
              <a:t>.</a:t>
            </a:r>
            <a:endParaRPr lang="en-US" sz="2000" dirty="0" err="1">
              <a:latin typeface="Century Schoolbook" pitchFamily="18" charset="0"/>
            </a:endParaRPr>
          </a:p>
          <a:p>
            <a:pPr>
              <a:buFont typeface="Wingdings"/>
              <a:buChar char="Ø"/>
            </a:pPr>
            <a:r>
              <a:rPr lang="en-US" sz="2000" dirty="0">
                <a:latin typeface="Century Schoolbook" pitchFamily="18" charset="0"/>
              </a:rPr>
              <a:t>O RUP </a:t>
            </a:r>
            <a:r>
              <a:rPr lang="en-US" sz="2000" dirty="0" err="1">
                <a:latin typeface="Century Schoolbook" pitchFamily="18" charset="0"/>
              </a:rPr>
              <a:t>prevê</a:t>
            </a:r>
            <a:r>
              <a:rPr lang="en-US" sz="2000" dirty="0">
                <a:latin typeface="Century Schoolbook" pitchFamily="18" charset="0"/>
              </a:rPr>
              <a:t> um conjunto </a:t>
            </a:r>
            <a:r>
              <a:rPr lang="en-US" sz="2000" dirty="0" err="1">
                <a:latin typeface="Century Schoolbook" pitchFamily="18" charset="0"/>
              </a:rPr>
              <a:t>específico</a:t>
            </a:r>
            <a:r>
              <a:rPr lang="en-US" sz="2000" dirty="0">
                <a:latin typeface="Century Schoolbook" pitchFamily="18" charset="0"/>
              </a:rPr>
              <a:t> de </a:t>
            </a:r>
            <a:r>
              <a:rPr lang="en-US" sz="2000" dirty="0" err="1">
                <a:latin typeface="Century Schoolbook" pitchFamily="18" charset="0"/>
              </a:rPr>
              <a:t>responsabilidades</a:t>
            </a:r>
            <a:r>
              <a:rPr lang="en-US" sz="2000" dirty="0">
                <a:latin typeface="Century Schoolbook" pitchFamily="18" charset="0"/>
              </a:rPr>
              <a:t> e </a:t>
            </a:r>
            <a:r>
              <a:rPr lang="en-US" sz="2000" dirty="0" err="1">
                <a:latin typeface="Century Schoolbook" pitchFamily="18" charset="0"/>
              </a:rPr>
              <a:t>capacitação</a:t>
            </a:r>
            <a:r>
              <a:rPr lang="en-US" sz="2000" dirty="0">
                <a:latin typeface="Century Schoolbook" pitchFamily="18" charset="0"/>
              </a:rPr>
              <a:t> para </a:t>
            </a:r>
            <a:r>
              <a:rPr lang="en-US" sz="2000" dirty="0" err="1">
                <a:latin typeface="Century Schoolbook" pitchFamily="18" charset="0"/>
              </a:rPr>
              <a:t>cada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pocesso</a:t>
            </a:r>
            <a:r>
              <a:rPr lang="en-US" sz="2000" dirty="0">
                <a:latin typeface="Century Schoolbook" pitchFamily="18" charset="0"/>
              </a:rPr>
              <a:t> (</a:t>
            </a:r>
            <a:r>
              <a:rPr lang="en-US" sz="2000" dirty="0" err="1">
                <a:latin typeface="Century Schoolbook" pitchFamily="18" charset="0"/>
              </a:rPr>
              <a:t>requisitos</a:t>
            </a:r>
            <a:r>
              <a:rPr lang="en-US" sz="2000" dirty="0">
                <a:latin typeface="Century Schoolbook" pitchFamily="18" charset="0"/>
              </a:rPr>
              <a:t>, </a:t>
            </a:r>
            <a:r>
              <a:rPr lang="en-US" sz="2000" dirty="0" err="1">
                <a:latin typeface="Century Schoolbook" pitchFamily="18" charset="0"/>
              </a:rPr>
              <a:t>análise</a:t>
            </a:r>
            <a:r>
              <a:rPr lang="en-US" sz="2000" dirty="0">
                <a:latin typeface="Century Schoolbook" pitchFamily="18" charset="0"/>
              </a:rPr>
              <a:t>, </a:t>
            </a:r>
            <a:r>
              <a:rPr lang="en-US" sz="2000" dirty="0" err="1">
                <a:latin typeface="Century Schoolbook" pitchFamily="18" charset="0"/>
              </a:rPr>
              <a:t>programação</a:t>
            </a:r>
            <a:r>
              <a:rPr lang="en-US" sz="2000" dirty="0">
                <a:latin typeface="Century Schoolbook" pitchFamily="18" charset="0"/>
              </a:rPr>
              <a:t>, testes, </a:t>
            </a:r>
            <a:r>
              <a:rPr lang="en-US" sz="2000" dirty="0" err="1">
                <a:latin typeface="Century Schoolbook" pitchFamily="18" charset="0"/>
              </a:rPr>
              <a:t>etc</a:t>
            </a:r>
            <a:r>
              <a:rPr lang="en-US" sz="2000" dirty="0">
                <a:latin typeface="Century Schoolbook" pitchFamily="18" charset="0"/>
              </a:rPr>
              <a:t>); logo, </a:t>
            </a:r>
            <a:r>
              <a:rPr lang="en-US" sz="2000" dirty="0" err="1" smtClean="0">
                <a:latin typeface="Century Schoolbook" pitchFamily="18" charset="0"/>
              </a:rPr>
              <a:t>pode</a:t>
            </a:r>
            <a:r>
              <a:rPr lang="en-US" sz="2000" dirty="0" smtClean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ser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necessário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alocar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mais</a:t>
            </a:r>
            <a:r>
              <a:rPr lang="en-US" sz="2000" dirty="0">
                <a:latin typeface="Century Schoolbook" pitchFamily="18" charset="0"/>
              </a:rPr>
              <a:t> de um </a:t>
            </a:r>
            <a:r>
              <a:rPr lang="en-US" sz="2000" dirty="0" err="1">
                <a:latin typeface="Century Schoolbook" pitchFamily="18" charset="0"/>
              </a:rPr>
              <a:t>profissional</a:t>
            </a:r>
            <a:r>
              <a:rPr lang="en-US" sz="2000" dirty="0">
                <a:latin typeface="Century Schoolbook" pitchFamily="18" charset="0"/>
              </a:rPr>
              <a:t> no </a:t>
            </a:r>
            <a:r>
              <a:rPr lang="en-US" sz="2000" dirty="0" err="1">
                <a:latin typeface="Century Schoolbook" pitchFamily="18" charset="0"/>
              </a:rPr>
              <a:t>projeto</a:t>
            </a:r>
            <a:r>
              <a:rPr lang="en-US" sz="2000" dirty="0">
                <a:latin typeface="Century Schoolbook" pitchFamily="18" charset="0"/>
              </a:rPr>
              <a:t>, </a:t>
            </a:r>
            <a:r>
              <a:rPr lang="en-US" sz="2000" dirty="0" err="1">
                <a:latin typeface="Century Schoolbook" pitchFamily="18" charset="0"/>
              </a:rPr>
              <a:t>caso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não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seja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possível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encontrar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uma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só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pessoa</a:t>
            </a:r>
            <a:r>
              <a:rPr lang="en-US" sz="2000" dirty="0">
                <a:latin typeface="Century Schoolbook" pitchFamily="18" charset="0"/>
              </a:rPr>
              <a:t> com </a:t>
            </a:r>
            <a:r>
              <a:rPr lang="en-US" sz="2000" dirty="0" err="1">
                <a:latin typeface="Century Schoolbook" pitchFamily="18" charset="0"/>
              </a:rPr>
              <a:t>todas</a:t>
            </a:r>
            <a:r>
              <a:rPr lang="en-US" sz="2000" dirty="0">
                <a:latin typeface="Century Schoolbook" pitchFamily="18" charset="0"/>
              </a:rPr>
              <a:t> as </a:t>
            </a:r>
            <a:r>
              <a:rPr lang="en-US" sz="2000" dirty="0" err="1">
                <a:latin typeface="Century Schoolbook" pitchFamily="18" charset="0"/>
              </a:rPr>
              <a:t>características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necessárias</a:t>
            </a:r>
            <a:r>
              <a:rPr lang="en-US" sz="2000" dirty="0">
                <a:latin typeface="Century Schoolbook" pitchFamily="18" charset="0"/>
              </a:rPr>
              <a:t> para </a:t>
            </a:r>
            <a:r>
              <a:rPr lang="en-US" sz="2000" dirty="0" err="1">
                <a:latin typeface="Century Schoolbook" pitchFamily="18" charset="0"/>
              </a:rPr>
              <a:t>desempenhar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todos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os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papéis</a:t>
            </a:r>
            <a:r>
              <a:rPr lang="en-US" sz="2000" dirty="0">
                <a:latin typeface="Century Schoolbook" pitchFamily="18" charset="0"/>
              </a:rPr>
              <a:t> do RUP.</a:t>
            </a:r>
            <a:endParaRPr sz="2000" dirty="0">
              <a:latin typeface="Century Schoolbook" pitchFamily="18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58824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err="1">
                <a:latin typeface="Century Schoolbook" pitchFamily="18" charset="0"/>
              </a:rPr>
              <a:t>Tamanho</a:t>
            </a:r>
            <a:r>
              <a:rPr lang="en-US" sz="4000" b="1" dirty="0">
                <a:latin typeface="Century Schoolbook" pitchFamily="18" charset="0"/>
              </a:rPr>
              <a:t> da </a:t>
            </a:r>
            <a:r>
              <a:rPr lang="en-US" sz="4000" b="1" dirty="0" err="1">
                <a:latin typeface="Century Schoolbook" pitchFamily="18" charset="0"/>
              </a:rPr>
              <a:t>equipe</a:t>
            </a:r>
            <a:endParaRPr lang="pt-BR" sz="4000" dirty="0">
              <a:latin typeface="Century Schoolbook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928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5496" y="2701369"/>
            <a:ext cx="7488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entury Schoolbook" pitchFamily="18" charset="0"/>
              </a:rPr>
              <a:t>VANTAGENS</a:t>
            </a:r>
            <a:endParaRPr lang="pt-BR" sz="6000" b="1" dirty="0">
              <a:solidFill>
                <a:schemeClr val="bg1"/>
              </a:solidFill>
              <a:latin typeface="Century Schoolbook" pitchFamily="18" charset="0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5" b="8127"/>
          <a:stretch/>
        </p:blipFill>
        <p:spPr bwMode="auto">
          <a:xfrm>
            <a:off x="8676456" y="5013176"/>
            <a:ext cx="713178" cy="979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5" b="8127"/>
          <a:stretch/>
        </p:blipFill>
        <p:spPr bwMode="auto">
          <a:xfrm>
            <a:off x="6300192" y="6155959"/>
            <a:ext cx="713178" cy="979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7445418" y="5399997"/>
            <a:ext cx="1626521" cy="1485387"/>
            <a:chOff x="4538783" y="5284862"/>
            <a:chExt cx="1626521" cy="1485387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55" b="8127"/>
            <a:stretch/>
          </p:blipFill>
          <p:spPr bwMode="auto">
            <a:xfrm>
              <a:off x="5452126" y="5300846"/>
              <a:ext cx="713178" cy="979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55" b="8127"/>
            <a:stretch/>
          </p:blipFill>
          <p:spPr bwMode="auto">
            <a:xfrm>
              <a:off x="4814574" y="5284862"/>
              <a:ext cx="713178" cy="979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55" b="8127"/>
            <a:stretch/>
          </p:blipFill>
          <p:spPr bwMode="auto">
            <a:xfrm>
              <a:off x="4538783" y="5790647"/>
              <a:ext cx="713178" cy="979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55" b="8127"/>
            <a:stretch/>
          </p:blipFill>
          <p:spPr bwMode="auto">
            <a:xfrm>
              <a:off x="5024257" y="5774995"/>
              <a:ext cx="713178" cy="979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5" b="8127"/>
          <a:stretch/>
        </p:blipFill>
        <p:spPr bwMode="auto">
          <a:xfrm>
            <a:off x="6869354" y="6049798"/>
            <a:ext cx="713178" cy="979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5" b="8127"/>
          <a:stretch/>
        </p:blipFill>
        <p:spPr bwMode="auto">
          <a:xfrm>
            <a:off x="8539342" y="6093296"/>
            <a:ext cx="713178" cy="979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873" y="5317972"/>
            <a:ext cx="1509521" cy="1639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405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58824" y="5375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latin typeface="Century Schoolbook" pitchFamily="18" charset="0"/>
              </a:rPr>
              <a:t>Vantagens</a:t>
            </a:r>
            <a:endParaRPr lang="pt-BR" sz="4000" b="1" dirty="0">
              <a:latin typeface="Century Schoolbook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1628800"/>
            <a:ext cx="68407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Metodologia iterativa , incremental e orientada a requisitos sendo assertiva de acordo com o desejo do cliente;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Maiores riscos atacados primeiro;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Documentação robusta, preza pela engenharia de requisitos;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err="1">
                <a:latin typeface="Century Schoolbook" pitchFamily="18" charset="0"/>
              </a:rPr>
              <a:t>Distribuição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clara</a:t>
            </a:r>
            <a:r>
              <a:rPr lang="en-US" sz="2000" dirty="0">
                <a:latin typeface="Century Schoolbook" pitchFamily="18" charset="0"/>
              </a:rPr>
              <a:t> de </a:t>
            </a:r>
            <a:r>
              <a:rPr lang="en-US" sz="2000" dirty="0" err="1">
                <a:latin typeface="Century Schoolbook" pitchFamily="18" charset="0"/>
              </a:rPr>
              <a:t>tarefas</a:t>
            </a:r>
            <a:r>
              <a:rPr lang="en-US" sz="2000" dirty="0">
                <a:latin typeface="Century Schoolbook" pitchFamily="18" charset="0"/>
              </a:rPr>
              <a:t>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Componentes desenvolvidos ao longo de um projeto podem ser reutilizados em outros projetos;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latin typeface="Century Schoolbook" pitchFamily="18" charset="0"/>
              </a:rPr>
              <a:t>Testes </a:t>
            </a:r>
            <a:r>
              <a:rPr lang="en-US" sz="2000" dirty="0" err="1">
                <a:latin typeface="Century Schoolbook" pitchFamily="18" charset="0"/>
              </a:rPr>
              <a:t>abrangentes</a:t>
            </a:r>
            <a:r>
              <a:rPr lang="en-US" sz="2000" dirty="0">
                <a:latin typeface="Century Schoolbook" pitchFamily="18" charset="0"/>
              </a:rPr>
              <a:t>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err="1">
                <a:latin typeface="Century Schoolbook" pitchFamily="18" charset="0"/>
              </a:rPr>
              <a:t>Tolera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mudanças</a:t>
            </a:r>
            <a:r>
              <a:rPr lang="en-US" sz="2000" dirty="0">
                <a:latin typeface="Century Schoolbook" pitchFamily="18" charset="0"/>
              </a:rPr>
              <a:t> de </a:t>
            </a:r>
            <a:r>
              <a:rPr lang="en-US" sz="2000" dirty="0" err="1">
                <a:latin typeface="Century Schoolbook" pitchFamily="18" charset="0"/>
              </a:rPr>
              <a:t>requisitos</a:t>
            </a:r>
            <a:endParaRPr lang="pt-BR" sz="2000" dirty="0">
              <a:latin typeface="Century Schoolbook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055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-36512" y="2701369"/>
            <a:ext cx="7488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entury Schoolbook" pitchFamily="18" charset="0"/>
              </a:rPr>
              <a:t>DESVANTAGENS</a:t>
            </a:r>
            <a:endParaRPr lang="pt-BR" sz="6000" b="1" dirty="0">
              <a:solidFill>
                <a:schemeClr val="bg1"/>
              </a:solidFill>
              <a:latin typeface="Century Schoolbook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61998" y="4446984"/>
            <a:ext cx="206692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931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979712" y="4437112"/>
            <a:ext cx="6840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latin typeface="Century Schoolbook" pitchFamily="18" charset="0"/>
              </a:rPr>
              <a:t>“</a:t>
            </a:r>
            <a:r>
              <a:rPr lang="pt-BR" sz="2000" i="1" dirty="0">
                <a:latin typeface="Century Schoolbook" pitchFamily="18" charset="0"/>
              </a:rPr>
              <a:t>O sucesso de um projeto de desenvolvimento de software começa no devido planejamento e na escolha de uma metodologia compatível com as características do mesmo</a:t>
            </a:r>
            <a:r>
              <a:rPr lang="pt-BR" sz="2000" dirty="0">
                <a:latin typeface="Century Schoolbook" pitchFamily="18" charset="0"/>
              </a:rPr>
              <a:t>”</a:t>
            </a:r>
          </a:p>
          <a:p>
            <a:pPr algn="r"/>
            <a:endParaRPr lang="en-US" sz="2000" dirty="0">
              <a:latin typeface="Century Schoolbook" pitchFamily="18" charset="0"/>
            </a:endParaRPr>
          </a:p>
          <a:p>
            <a:pPr algn="r"/>
            <a:r>
              <a:rPr lang="en-US" sz="2000" b="1" dirty="0">
                <a:latin typeface="Century Schoolbook" pitchFamily="18" charset="0"/>
              </a:rPr>
              <a:t>Carlos G. Vasco - PUCPR</a:t>
            </a:r>
            <a:endParaRPr lang="pt-BR" sz="2000" b="1" dirty="0">
              <a:latin typeface="Century Schoolbook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5872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9552" y="1725776"/>
            <a:ext cx="68407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Complexo e trabalhoso;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Demanda tempo e tem custo elevado;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Exige equipe experiente;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err="1">
                <a:latin typeface="Century Schoolbook" pitchFamily="18" charset="0"/>
              </a:rPr>
              <a:t>Retorno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vem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em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longo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prazo</a:t>
            </a:r>
            <a:r>
              <a:rPr lang="en-US" sz="2000" dirty="0">
                <a:latin typeface="Century Schoolbook" pitchFamily="18" charset="0"/>
              </a:rPr>
              <a:t>;</a:t>
            </a:r>
            <a:endParaRPr lang="pt-BR" sz="2000" dirty="0">
              <a:latin typeface="Century Schoolbook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Metodologia de lenta absorção pela equipe;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58824" y="5375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latin typeface="Century Schoolbook" pitchFamily="18" charset="0"/>
              </a:rPr>
              <a:t>Desvantagens</a:t>
            </a:r>
            <a:endParaRPr lang="pt-BR" sz="4000" b="1" dirty="0">
              <a:latin typeface="Century Schoolbook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868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79512" y="2701369"/>
            <a:ext cx="7488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entury Schoolbook" pitchFamily="18" charset="0"/>
              </a:rPr>
              <a:t>VALE A PENA?</a:t>
            </a:r>
            <a:endParaRPr lang="pt-BR" sz="6000" b="1" dirty="0">
              <a:latin typeface="Century Schoolbook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492896"/>
            <a:ext cx="2302759" cy="4392488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9318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07504" y="2701369"/>
            <a:ext cx="7488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entury Schoolbook" pitchFamily="18" charset="0"/>
              </a:rPr>
              <a:t>DEPENDE!</a:t>
            </a:r>
            <a:endParaRPr lang="pt-BR" sz="6000" b="1" dirty="0">
              <a:latin typeface="Century Schoolbook" pitchFamily="18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4932040" y="260648"/>
            <a:ext cx="4270697" cy="4278785"/>
            <a:chOff x="4932040" y="260648"/>
            <a:chExt cx="4270697" cy="427878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260648"/>
              <a:ext cx="4270697" cy="4278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548680"/>
              <a:ext cx="1448572" cy="14485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718" y="296429"/>
            <a:ext cx="190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30208">
            <a:off x="583689" y="5489360"/>
            <a:ext cx="966892" cy="96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944466"/>
            <a:ext cx="190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4420716"/>
            <a:ext cx="9525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9489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28" y="980728"/>
            <a:ext cx="68407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Apresenta ganhos e vantagens para projetos grandes;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Faz uma divisão bem definida de atividades, permitindo distribuição geográfica;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Mantém documentação completa do projeto para uso e reaproveitamento posterior;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58824" y="5375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6600"/>
                </a:solidFill>
                <a:latin typeface="Century Schoolbook" pitchFamily="18" charset="0"/>
              </a:rPr>
              <a:t>VALE – </a:t>
            </a:r>
            <a:r>
              <a:rPr lang="en-US" sz="4000" b="1" dirty="0" err="1">
                <a:solidFill>
                  <a:srgbClr val="006600"/>
                </a:solidFill>
                <a:latin typeface="Century Schoolbook" pitchFamily="18" charset="0"/>
              </a:rPr>
              <a:t>projeto</a:t>
            </a:r>
            <a:r>
              <a:rPr lang="en-US" sz="4000" b="1" dirty="0">
                <a:solidFill>
                  <a:srgbClr val="006600"/>
                </a:solidFill>
                <a:latin typeface="Century Schoolbook" pitchFamily="18" charset="0"/>
              </a:rPr>
              <a:t> </a:t>
            </a:r>
            <a:r>
              <a:rPr lang="en-US" sz="4000" b="1" dirty="0" err="1">
                <a:solidFill>
                  <a:srgbClr val="006600"/>
                </a:solidFill>
                <a:latin typeface="Century Schoolbook" pitchFamily="18" charset="0"/>
              </a:rPr>
              <a:t>grande</a:t>
            </a:r>
            <a:endParaRPr lang="pt-BR" sz="4000" b="1" dirty="0">
              <a:solidFill>
                <a:srgbClr val="006600"/>
              </a:solidFill>
              <a:latin typeface="Century Schoolbook" pitchFamily="18" charset="0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58824" y="32941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C00000"/>
                </a:solidFill>
                <a:latin typeface="Century Schoolbook" pitchFamily="18" charset="0"/>
              </a:rPr>
              <a:t>NÃO VALE – </a:t>
            </a:r>
            <a:r>
              <a:rPr lang="en-US" sz="4000" b="1" dirty="0" err="1">
                <a:solidFill>
                  <a:srgbClr val="C00000"/>
                </a:solidFill>
                <a:latin typeface="Century Schoolbook" pitchFamily="18" charset="0"/>
              </a:rPr>
              <a:t>projeto</a:t>
            </a:r>
            <a:r>
              <a:rPr lang="en-US" sz="4000" b="1" dirty="0">
                <a:solidFill>
                  <a:srgbClr val="C00000"/>
                </a:solidFill>
                <a:latin typeface="Century Schoolbook" pitchFamily="18" charset="0"/>
              </a:rPr>
              <a:t> </a:t>
            </a:r>
            <a:r>
              <a:rPr lang="en-US" sz="4000" b="1" dirty="0" err="1">
                <a:solidFill>
                  <a:srgbClr val="C00000"/>
                </a:solidFill>
                <a:latin typeface="Century Schoolbook" pitchFamily="18" charset="0"/>
              </a:rPr>
              <a:t>pequeno</a:t>
            </a:r>
            <a:endParaRPr lang="pt-BR" sz="4000" b="1" dirty="0">
              <a:solidFill>
                <a:srgbClr val="C00000"/>
              </a:solidFill>
              <a:latin typeface="Century Schoolbook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3528" y="4318064"/>
            <a:ext cx="6840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pt-BR" sz="2000">
                <a:latin typeface="Century Schoolbook" pitchFamily="18" charset="0"/>
              </a:rPr>
              <a:t>Custo </a:t>
            </a:r>
            <a:r>
              <a:rPr lang="pt-BR" sz="2000" dirty="0">
                <a:latin typeface="Century Schoolbook" pitchFamily="18" charset="0"/>
              </a:rPr>
              <a:t>elevado não compensa pelo porte do projeto;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Muito complexo para o prazo enxuto de entrega;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err="1">
                <a:latin typeface="Century Schoolbook" pitchFamily="18" charset="0"/>
              </a:rPr>
              <a:t>Projetos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pequenos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necessitam</a:t>
            </a:r>
            <a:r>
              <a:rPr lang="en-US" sz="2000" dirty="0">
                <a:latin typeface="Century Schoolbook" pitchFamily="18" charset="0"/>
              </a:rPr>
              <a:t> de </a:t>
            </a:r>
            <a:r>
              <a:rPr lang="en-US" sz="2000" dirty="0" err="1">
                <a:latin typeface="Century Schoolbook" pitchFamily="18" charset="0"/>
              </a:rPr>
              <a:t>mais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agilidade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en-US" sz="2000" dirty="0" err="1">
                <a:latin typeface="Century Schoolbook" pitchFamily="18" charset="0"/>
              </a:rPr>
              <a:t>que</a:t>
            </a:r>
            <a:r>
              <a:rPr lang="en-US" sz="2000" dirty="0">
                <a:latin typeface="Century Schoolbook" pitchFamily="18" charset="0"/>
              </a:rPr>
              <a:t> </a:t>
            </a:r>
            <a:r>
              <a:rPr lang="pt-BR" sz="2000" dirty="0">
                <a:latin typeface="Century Schoolbook" pitchFamily="18" charset="0"/>
              </a:rPr>
              <a:t>documentação ;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964" y="4214192"/>
            <a:ext cx="44577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5700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58824" y="12576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latin typeface="Century Schoolbook" pitchFamily="18" charset="0"/>
              </a:rPr>
              <a:t>Metodologias</a:t>
            </a:r>
            <a:r>
              <a:rPr lang="en-US" sz="4000" b="1" dirty="0">
                <a:latin typeface="Century Schoolbook" pitchFamily="18" charset="0"/>
              </a:rPr>
              <a:t> </a:t>
            </a:r>
            <a:r>
              <a:rPr lang="en-US" sz="4000" b="1" dirty="0" err="1">
                <a:latin typeface="Century Schoolbook" pitchFamily="18" charset="0"/>
              </a:rPr>
              <a:t>mais</a:t>
            </a:r>
            <a:r>
              <a:rPr lang="en-US" sz="4000" b="1" dirty="0">
                <a:latin typeface="Century Schoolbook" pitchFamily="18" charset="0"/>
              </a:rPr>
              <a:t> </a:t>
            </a:r>
            <a:r>
              <a:rPr lang="en-US" sz="4000" b="1" dirty="0" err="1">
                <a:latin typeface="Century Schoolbook" pitchFamily="18" charset="0"/>
              </a:rPr>
              <a:t>adequadas</a:t>
            </a:r>
            <a:endParaRPr lang="pt-BR" sz="4000" b="1" dirty="0">
              <a:latin typeface="Century Schoolbook" pitchFamily="18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437879" y="2438095"/>
            <a:ext cx="3888432" cy="3367169"/>
            <a:chOff x="437879" y="1988840"/>
            <a:chExt cx="3888432" cy="3367169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2095" y="3288700"/>
              <a:ext cx="1586875" cy="1059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956" y="2425061"/>
              <a:ext cx="1586875" cy="952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Elipse 5"/>
            <p:cNvSpPr/>
            <p:nvPr/>
          </p:nvSpPr>
          <p:spPr>
            <a:xfrm>
              <a:off x="437879" y="1988840"/>
              <a:ext cx="3888432" cy="336716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619" y="4149989"/>
              <a:ext cx="2261913" cy="770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upo 8"/>
          <p:cNvGrpSpPr/>
          <p:nvPr/>
        </p:nvGrpSpPr>
        <p:grpSpPr>
          <a:xfrm>
            <a:off x="4788024" y="2492896"/>
            <a:ext cx="3888432" cy="3384376"/>
            <a:chOff x="4716016" y="1988840"/>
            <a:chExt cx="3888432" cy="3384376"/>
          </a:xfrm>
        </p:grpSpPr>
        <p:pic>
          <p:nvPicPr>
            <p:cNvPr id="7174" name="Picture 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60" b="27194"/>
            <a:stretch/>
          </p:blipFill>
          <p:spPr bwMode="auto">
            <a:xfrm>
              <a:off x="5148064" y="2538248"/>
              <a:ext cx="3150146" cy="7504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4313977"/>
              <a:ext cx="1586875" cy="1059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Elipse 14"/>
            <p:cNvSpPr/>
            <p:nvPr/>
          </p:nvSpPr>
          <p:spPr>
            <a:xfrm>
              <a:off x="4716016" y="1988840"/>
              <a:ext cx="3888432" cy="336716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Picture 1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19" b="14312"/>
            <a:stretch/>
          </p:blipFill>
          <p:spPr bwMode="auto">
            <a:xfrm>
              <a:off x="5875846" y="3284984"/>
              <a:ext cx="2440570" cy="1157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6" name="Título 1"/>
          <p:cNvSpPr txBox="1">
            <a:spLocks/>
          </p:cNvSpPr>
          <p:nvPr/>
        </p:nvSpPr>
        <p:spPr>
          <a:xfrm>
            <a:off x="323528" y="1421904"/>
            <a:ext cx="4392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err="1">
                <a:latin typeface="Century Schoolbook" pitchFamily="18" charset="0"/>
              </a:rPr>
              <a:t>Projetos</a:t>
            </a:r>
            <a:r>
              <a:rPr lang="en-US" sz="2400" b="1" dirty="0">
                <a:latin typeface="Century Schoolbook" pitchFamily="18" charset="0"/>
              </a:rPr>
              <a:t> </a:t>
            </a:r>
            <a:r>
              <a:rPr lang="en-US" sz="2400" b="1" dirty="0" err="1">
                <a:latin typeface="Century Schoolbook" pitchFamily="18" charset="0"/>
              </a:rPr>
              <a:t>pequenos</a:t>
            </a:r>
            <a:r>
              <a:rPr lang="en-US" sz="2400" b="1" dirty="0">
                <a:latin typeface="Century Schoolbook" pitchFamily="18" charset="0"/>
              </a:rPr>
              <a:t>/</a:t>
            </a:r>
            <a:r>
              <a:rPr lang="en-US" sz="2400" b="1" dirty="0" err="1">
                <a:latin typeface="Century Schoolbook" pitchFamily="18" charset="0"/>
              </a:rPr>
              <a:t>médios</a:t>
            </a:r>
            <a:endParaRPr lang="pt-BR" sz="2400" b="1" dirty="0">
              <a:latin typeface="Century Schoolbook" pitchFamily="18" charset="0"/>
            </a:endParaRP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5292080" y="1421904"/>
            <a:ext cx="28803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err="1">
                <a:latin typeface="Century Schoolbook" pitchFamily="18" charset="0"/>
              </a:rPr>
              <a:t>Projetos</a:t>
            </a:r>
            <a:r>
              <a:rPr lang="en-US" sz="2400" b="1" dirty="0">
                <a:latin typeface="Century Schoolbook" pitchFamily="18" charset="0"/>
              </a:rPr>
              <a:t> </a:t>
            </a:r>
            <a:r>
              <a:rPr lang="en-US" sz="2400" b="1" dirty="0" err="1">
                <a:latin typeface="Century Schoolbook" pitchFamily="18" charset="0"/>
              </a:rPr>
              <a:t>grandes</a:t>
            </a:r>
            <a:endParaRPr lang="pt-BR" sz="2400" b="1" dirty="0">
              <a:latin typeface="Century Schoolbook" pitchFamily="18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2358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51520" y="334367"/>
            <a:ext cx="8229600" cy="1008112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latin typeface="Century Schoolbook" pitchFamily="18" charset="0"/>
              </a:rPr>
              <a:t>Referência</a:t>
            </a:r>
            <a:r>
              <a:rPr lang="en-US" sz="4000" b="1" dirty="0">
                <a:latin typeface="Century Schoolbook" pitchFamily="18" charset="0"/>
              </a:rPr>
              <a:t> </a:t>
            </a:r>
            <a:r>
              <a:rPr lang="en-US" sz="4000" b="1" dirty="0" err="1">
                <a:latin typeface="Century Schoolbook" pitchFamily="18" charset="0"/>
              </a:rPr>
              <a:t>Bibliográfica</a:t>
            </a:r>
            <a:endParaRPr lang="pt-BR" sz="4000" b="1" dirty="0">
              <a:latin typeface="Century Schoolbook" pitchFamily="18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28">
            <a:extLst>
              <a:ext uri="{FF2B5EF4-FFF2-40B4-BE49-F238E27FC236}">
                <a16:creationId xmlns:a16="http://schemas.microsoft.com/office/drawing/2014/main" xmlns="" id="{89717C2D-7717-4312-8150-C2B571B71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1556791"/>
            <a:ext cx="8312213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pt-BR" sz="2000" dirty="0">
                <a:latin typeface="Century Schoolbook" pitchFamily="18" charset="0"/>
              </a:rPr>
              <a:t>SOMMERVILLE,  I.  (2007).  Software  Engineering.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BR" sz="2000" dirty="0">
                <a:latin typeface="Century Schoolbook" pitchFamily="18" charset="0"/>
              </a:rPr>
              <a:t>8th  ed.</a:t>
            </a:r>
            <a:endParaRPr lang="pt-BR" altLang="pt-BR" sz="2000" dirty="0">
              <a:latin typeface="Century Schoolbook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>
                <a:latin typeface="Century Schoolbook" pitchFamily="18" charset="0"/>
              </a:rPr>
              <a:t>PRESSMAN, R. (2011). Engenharia de Software. 7ª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>
                <a:latin typeface="Century Schoolbook" pitchFamily="18" charset="0"/>
              </a:rPr>
              <a:t>ed.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latin typeface="Century Schoolbook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entury Schoolbook" pitchFamily="18" charset="0"/>
                <a:hlinkClick r:id="rId3"/>
              </a:rPr>
              <a:t>http://www.ibm.com/developerworks/rational/library/4474.html</a:t>
            </a:r>
            <a:r>
              <a:rPr lang="en-US" sz="2000" dirty="0">
                <a:latin typeface="Century Schoolbook" pitchFamily="18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pt-BR" sz="2000" dirty="0">
              <a:latin typeface="Century Schoolbook" pitchFamily="18" charset="0"/>
              <a:hlinkClick r:id="rId4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>
                <a:latin typeface="Century Schoolbook" pitchFamily="18" charset="0"/>
                <a:hlinkClick r:id="rId4"/>
              </a:rPr>
              <a:t>https://github.com/</a:t>
            </a:r>
            <a:r>
              <a:rPr lang="pt-BR" altLang="pt-BR" sz="2000" dirty="0" err="1">
                <a:latin typeface="Century Schoolbook" pitchFamily="18" charset="0"/>
                <a:hlinkClick r:id="rId4"/>
              </a:rPr>
              <a:t>fga-gpp-mds</a:t>
            </a:r>
            <a:r>
              <a:rPr lang="pt-BR" altLang="pt-BR" sz="2000" dirty="0">
                <a:latin typeface="Century Schoolbook" pitchFamily="18" charset="0"/>
                <a:hlinkClick r:id="rId4"/>
              </a:rPr>
              <a:t>/00-Disciplina/wiki/RUP-(</a:t>
            </a:r>
            <a:r>
              <a:rPr lang="pt-BR" altLang="pt-BR" sz="2000" dirty="0" err="1">
                <a:latin typeface="Century Schoolbook" pitchFamily="18" charset="0"/>
                <a:hlinkClick r:id="rId4"/>
              </a:rPr>
              <a:t>Rational-Unified-Process</a:t>
            </a:r>
            <a:r>
              <a:rPr lang="pt-BR" altLang="pt-BR" sz="2000" dirty="0">
                <a:latin typeface="Century Schoolbook" pitchFamily="18" charset="0"/>
                <a:hlinkClick r:id="rId4"/>
              </a:rPr>
              <a:t>)</a:t>
            </a:r>
            <a:endParaRPr lang="pt-BR" altLang="pt-BR" sz="2000" dirty="0">
              <a:latin typeface="Century Schoolbook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latin typeface="Century Schoolbook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latin typeface="Century Schoolbook" pitchFamily="18" charset="0"/>
                <a:hlinkClick r:id="rId5"/>
              </a:rPr>
              <a:t>http://www.devmedia.com.br/rup-rational-unified-process/4574</a:t>
            </a:r>
            <a:endParaRPr lang="pt-BR" altLang="pt-BR" sz="2000" dirty="0">
              <a:latin typeface="Century Schoolbook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136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-756592" y="-27384"/>
            <a:ext cx="10584682" cy="6885384"/>
            <a:chOff x="-756592" y="-27384"/>
            <a:chExt cx="10584682" cy="6885384"/>
          </a:xfrm>
        </p:grpSpPr>
        <p:pic>
          <p:nvPicPr>
            <p:cNvPr id="7169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56592" y="-27384"/>
              <a:ext cx="10584682" cy="6885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Elipse 6"/>
            <p:cNvSpPr/>
            <p:nvPr/>
          </p:nvSpPr>
          <p:spPr>
            <a:xfrm>
              <a:off x="2771800" y="1484784"/>
              <a:ext cx="3456384" cy="3960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2" name="Retângulo 11"/>
          <p:cNvSpPr/>
          <p:nvPr/>
        </p:nvSpPr>
        <p:spPr>
          <a:xfrm>
            <a:off x="4407626" y="1484784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pt-BR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763688" y="1052736"/>
            <a:ext cx="5671745" cy="243458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pt-BR" sz="660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ladimir Script" pitchFamily="66" charset="0"/>
              </a:rPr>
              <a:t>“</a:t>
            </a:r>
            <a:r>
              <a:rPr lang="pt-BR" sz="8000" cap="none" spc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ladimir Script" pitchFamily="66" charset="0"/>
              </a:rPr>
              <a:t>That’s</a:t>
            </a:r>
            <a:r>
              <a:rPr lang="pt-BR" sz="800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ladimir Script" pitchFamily="66" charset="0"/>
              </a:rPr>
              <a:t> </a:t>
            </a:r>
            <a:r>
              <a:rPr lang="pt-BR" sz="8000" cap="none" spc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ladimir Script" pitchFamily="66" charset="0"/>
              </a:rPr>
              <a:t>all</a:t>
            </a:r>
            <a:r>
              <a:rPr lang="pt-BR" sz="800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ladimir Script" pitchFamily="66" charset="0"/>
              </a:rPr>
              <a:t> </a:t>
            </a:r>
            <a:r>
              <a:rPr lang="pt-BR" sz="8000" cap="none" spc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ladimir Script" pitchFamily="66" charset="0"/>
              </a:rPr>
              <a:t>Folks</a:t>
            </a:r>
            <a:r>
              <a:rPr lang="pt-BR" sz="800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ladimir Script" pitchFamily="66" charset="0"/>
              </a:rPr>
              <a:t>!”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F588F2C8-29A6-4C24-B77A-B3731419A320}"/>
              </a:ext>
            </a:extLst>
          </p:cNvPr>
          <p:cNvSpPr/>
          <p:nvPr/>
        </p:nvSpPr>
        <p:spPr>
          <a:xfrm>
            <a:off x="2123728" y="2200796"/>
            <a:ext cx="47525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Century Schoolbook" pitchFamily="18" charset="0"/>
              </a:rPr>
              <a:t>Arthur Nunes Andrade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Century Schoolbook" pitchFamily="18" charset="0"/>
              </a:rPr>
              <a:t>Dênisson Araújo Duarte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Century Schoolbook" pitchFamily="18" charset="0"/>
              </a:rPr>
              <a:t>Janilo Gama dos Santos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Century Schoolbook" pitchFamily="18" charset="0"/>
              </a:rPr>
              <a:t>José </a:t>
            </a:r>
            <a:r>
              <a:rPr lang="pt-BR" b="1" dirty="0" err="1">
                <a:solidFill>
                  <a:schemeClr val="bg1"/>
                </a:solidFill>
                <a:latin typeface="Century Schoolbook" pitchFamily="18" charset="0"/>
              </a:rPr>
              <a:t>Andersson</a:t>
            </a:r>
            <a:r>
              <a:rPr lang="pt-BR" b="1" dirty="0">
                <a:solidFill>
                  <a:schemeClr val="bg1"/>
                </a:solidFill>
                <a:latin typeface="Century Schoolbook" pitchFamily="18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entury Schoolbook" pitchFamily="18" charset="0"/>
              </a:rPr>
              <a:t>de </a:t>
            </a:r>
            <a:r>
              <a:rPr lang="pt-BR" b="1" dirty="0">
                <a:solidFill>
                  <a:schemeClr val="bg1"/>
                </a:solidFill>
                <a:latin typeface="Century Schoolbook" pitchFamily="18" charset="0"/>
              </a:rPr>
              <a:t>Vasconcelos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Century Schoolbook" pitchFamily="18" charset="0"/>
              </a:rPr>
              <a:t>Leonardo </a:t>
            </a:r>
            <a:r>
              <a:rPr lang="pt-BR" b="1" dirty="0" smtClean="0">
                <a:solidFill>
                  <a:schemeClr val="bg1"/>
                </a:solidFill>
                <a:latin typeface="Century Schoolbook" pitchFamily="18" charset="0"/>
              </a:rPr>
              <a:t>Santiago</a:t>
            </a:r>
            <a:endParaRPr lang="pt-BR" b="1" dirty="0" smtClean="0">
              <a:solidFill>
                <a:schemeClr val="bg1"/>
              </a:solidFill>
              <a:latin typeface="Century Schoolbook" pitchFamily="18" charset="0"/>
            </a:endParaRPr>
          </a:p>
          <a:p>
            <a:pPr algn="ctr"/>
            <a:r>
              <a:rPr lang="pt-BR" b="1" dirty="0" smtClean="0">
                <a:solidFill>
                  <a:schemeClr val="bg1"/>
                </a:solidFill>
                <a:latin typeface="Century Schoolbook" pitchFamily="18" charset="0"/>
              </a:rPr>
              <a:t>Luciano </a:t>
            </a:r>
            <a:r>
              <a:rPr lang="pt-BR" b="1" dirty="0" smtClean="0">
                <a:solidFill>
                  <a:schemeClr val="bg1"/>
                </a:solidFill>
                <a:latin typeface="Century Schoolbook" pitchFamily="18" charset="0"/>
              </a:rPr>
              <a:t>Ribeiro </a:t>
            </a:r>
            <a:r>
              <a:rPr lang="pt-BR" b="1" dirty="0">
                <a:solidFill>
                  <a:schemeClr val="bg1"/>
                </a:solidFill>
                <a:latin typeface="Century Schoolbook" pitchFamily="18" charset="0"/>
              </a:rPr>
              <a:t>do Nascimento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Century Schoolbook" pitchFamily="18" charset="0"/>
              </a:rPr>
              <a:t>Vinícius Canuto dos Santos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Century Schoolbook" pitchFamily="18" charset="0"/>
              </a:rPr>
              <a:t>Welker Barbosa</a:t>
            </a:r>
          </a:p>
        </p:txBody>
      </p:sp>
    </p:spTree>
    <p:extLst>
      <p:ext uri="{BB962C8B-B14F-4D97-AF65-F5344CB8AC3E}">
        <p14:creationId xmlns:p14="http://schemas.microsoft.com/office/powerpoint/2010/main" val="2517982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7504" y="2852936"/>
            <a:ext cx="684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atin typeface="Century Schoolbook" pitchFamily="18" charset="0"/>
              </a:rPr>
              <a:t>CONCEPÇÃO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976" y="908720"/>
            <a:ext cx="4382616" cy="4382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216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28" y="2852936"/>
            <a:ext cx="684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Century Schoolbook" pitchFamily="18" charset="0"/>
              </a:rPr>
              <a:t>INICIAÇÃO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58824" y="5375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pt-BR" sz="4000" b="1" dirty="0">
                <a:latin typeface="Century Schoolbook" pitchFamily="18" charset="0"/>
              </a:rPr>
              <a:t>Concepção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23528" y="1409614"/>
            <a:ext cx="8424936" cy="367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Processo de Engenharia de Software;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Abordagem disciplinada, tarefas e responsabilidades bem definidas</a:t>
            </a:r>
            <a:r>
              <a:rPr lang="pt-BR" sz="2000" dirty="0" smtClean="0">
                <a:latin typeface="Century Schoolbook" pitchFamily="18" charset="0"/>
              </a:rPr>
              <a:t>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sz="2000" dirty="0" smtClean="0">
                <a:latin typeface="Century Schoolbook" pitchFamily="18" charset="0"/>
              </a:rPr>
              <a:t>Projetado </a:t>
            </a:r>
            <a:r>
              <a:rPr lang="pt-BR" sz="2000" dirty="0">
                <a:latin typeface="Century Schoolbook" pitchFamily="18" charset="0"/>
              </a:rPr>
              <a:t>e documentado utilizando a notação UML para ilustrar os processos em </a:t>
            </a:r>
            <a:r>
              <a:rPr lang="pt-BR" sz="2000" dirty="0" smtClean="0">
                <a:latin typeface="Century Schoolbook" pitchFamily="18" charset="0"/>
              </a:rPr>
              <a:t>ação (baseado em casos de uso);</a:t>
            </a:r>
            <a:endParaRPr lang="pt-BR" sz="2000" dirty="0">
              <a:latin typeface="Century Schoolbook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Grande quantidade de documentação;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Produção de sistemas de alta qualidade;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Prazos e orçamentos previsíveis;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Destinado a projetos de grande porte;</a:t>
            </a: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653136"/>
            <a:ext cx="3347864" cy="2231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5270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28" y="2852936"/>
            <a:ext cx="684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Century Schoolbook" pitchFamily="18" charset="0"/>
              </a:rPr>
              <a:t>INICIAÇÃO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58824" y="5375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latin typeface="Century Schoolbook" pitchFamily="18" charset="0"/>
              </a:rPr>
              <a:t>História</a:t>
            </a:r>
            <a:endParaRPr lang="pt-BR" sz="4000" b="1" dirty="0">
              <a:latin typeface="Century Schoolbook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0" t="12571" r="10239" b="12938"/>
          <a:stretch/>
        </p:blipFill>
        <p:spPr bwMode="auto">
          <a:xfrm>
            <a:off x="7236296" y="6165304"/>
            <a:ext cx="660979" cy="613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0" t="12571" r="10239" b="12938"/>
          <a:stretch/>
        </p:blipFill>
        <p:spPr bwMode="auto">
          <a:xfrm>
            <a:off x="7884368" y="5661248"/>
            <a:ext cx="1237043" cy="114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0" t="12571" r="10239" b="12938"/>
          <a:stretch/>
        </p:blipFill>
        <p:spPr bwMode="auto">
          <a:xfrm>
            <a:off x="7799453" y="5479306"/>
            <a:ext cx="660979" cy="613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0" t="12571" r="10239" b="12938"/>
          <a:stretch/>
        </p:blipFill>
        <p:spPr bwMode="auto">
          <a:xfrm>
            <a:off x="8316416" y="5047258"/>
            <a:ext cx="660979" cy="613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0" t="12571" r="10239" b="12938"/>
          <a:stretch/>
        </p:blipFill>
        <p:spPr bwMode="auto">
          <a:xfrm>
            <a:off x="8316415" y="4370541"/>
            <a:ext cx="660979" cy="613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0" t="12571" r="10239" b="12938"/>
          <a:stretch/>
        </p:blipFill>
        <p:spPr bwMode="auto">
          <a:xfrm>
            <a:off x="8316416" y="3679106"/>
            <a:ext cx="660979" cy="613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323528" y="1529497"/>
            <a:ext cx="68407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Sua concepção se deu no começo dos anos 80, pela </a:t>
            </a:r>
            <a:r>
              <a:rPr lang="pt-BR" sz="2000" b="1" dirty="0" err="1">
                <a:latin typeface="Century Schoolbook" pitchFamily="18" charset="0"/>
              </a:rPr>
              <a:t>Rational</a:t>
            </a:r>
            <a:r>
              <a:rPr lang="pt-BR" sz="2000" b="1" dirty="0">
                <a:latin typeface="Century Schoolbook" pitchFamily="18" charset="0"/>
              </a:rPr>
              <a:t> Software Corporation®. </a:t>
            </a:r>
            <a:r>
              <a:rPr lang="pt-BR" sz="2000" dirty="0">
                <a:latin typeface="Century Schoolbook" pitchFamily="18" charset="0"/>
              </a:rPr>
              <a:t>Fundada por Paul Levy e Mike </a:t>
            </a:r>
            <a:r>
              <a:rPr lang="pt-BR" sz="2000" dirty="0" err="1">
                <a:latin typeface="Century Schoolbook" pitchFamily="18" charset="0"/>
              </a:rPr>
              <a:t>Devlin</a:t>
            </a:r>
            <a:r>
              <a:rPr lang="pt-BR" sz="2000" dirty="0">
                <a:latin typeface="Century Schoolbook" pitchFamily="18" charset="0"/>
              </a:rPr>
              <a:t>, a </a:t>
            </a:r>
            <a:r>
              <a:rPr lang="pt-BR" sz="2000" dirty="0" err="1">
                <a:latin typeface="Century Schoolbook" pitchFamily="18" charset="0"/>
              </a:rPr>
              <a:t>Rational</a:t>
            </a:r>
            <a:r>
              <a:rPr lang="pt-BR" sz="2000" dirty="0">
                <a:latin typeface="Century Schoolbook" pitchFamily="18" charset="0"/>
              </a:rPr>
              <a:t> se dedicou a desenvolver com sucesso sistemas largos e complexos;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Em 2003, a IBM adquiriu a </a:t>
            </a:r>
            <a:r>
              <a:rPr lang="pt-BR" sz="2000" dirty="0" err="1">
                <a:latin typeface="Century Schoolbook" pitchFamily="18" charset="0"/>
              </a:rPr>
              <a:t>Rational</a:t>
            </a:r>
            <a:r>
              <a:rPr lang="pt-BR" sz="2000" dirty="0">
                <a:latin typeface="Century Schoolbook" pitchFamily="18" charset="0"/>
              </a:rPr>
              <a:t> Software, onde esta continua a agregar alterações que condizem com as vivências das organizações, e assim melhorando suas metodologias de desenvolvimento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8065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7504" y="2852936"/>
            <a:ext cx="684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atin typeface="Century Schoolbook" pitchFamily="18" charset="0"/>
              </a:rPr>
              <a:t>METODOLOGIA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409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28" y="2852936"/>
            <a:ext cx="684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Century Schoolbook" pitchFamily="18" charset="0"/>
              </a:rPr>
              <a:t>INICIAÇÃO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58824" y="5375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latin typeface="Century Schoolbook" pitchFamily="18" charset="0"/>
              </a:rPr>
              <a:t>Metodologia</a:t>
            </a:r>
            <a:endParaRPr lang="pt-BR" sz="4000" b="1" dirty="0">
              <a:latin typeface="Century Schoolbook" pitchFamily="18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23528" y="1529497"/>
            <a:ext cx="6840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Um processo de desenvolvimento de software é incremental quando a cada rodada é desenvolvido um pedaço inteiro do software. Já no iterativo, a cada iteração, se avança no conhecimento do projeto, novos requisitos são eliciados e a arquitetura do software é revisada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4" y="3811382"/>
            <a:ext cx="3979804" cy="2212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7" y="4412528"/>
            <a:ext cx="4608511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971600" y="6021288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entury Schoolbook" pitchFamily="18" charset="0"/>
              </a:rPr>
              <a:t>Modelo incremental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436096" y="6021288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entury Schoolbook" pitchFamily="18" charset="0"/>
              </a:rPr>
              <a:t>Modelo iterativo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6044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28" y="2852936"/>
            <a:ext cx="684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Century Schoolbook" pitchFamily="18" charset="0"/>
              </a:rPr>
              <a:t>INICIAÇÃO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58824" y="5375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latin typeface="Century Schoolbook" pitchFamily="18" charset="0"/>
              </a:rPr>
              <a:t>Metodologia</a:t>
            </a:r>
            <a:endParaRPr lang="pt-BR" sz="4000" b="1" dirty="0">
              <a:latin typeface="Century Schoolbook" pitchFamily="18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11560" y="1268760"/>
            <a:ext cx="684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pt-BR" sz="2000" dirty="0">
                <a:latin typeface="Century Schoolbook" pitchFamily="18" charset="0"/>
              </a:rPr>
              <a:t>Os modelos iterativo e incremental não são excludentes. O RUP, por exemplo, é um processo de desenvolvimento de software iterativo e incremental.;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54" y="2356431"/>
            <a:ext cx="5290526" cy="4312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0055"/>
            <a:ext cx="14287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36816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835</TotalTime>
  <Words>923</Words>
  <Application>Microsoft Office PowerPoint</Application>
  <PresentationFormat>Apresentação na tela (4:3)</PresentationFormat>
  <Paragraphs>144</Paragraphs>
  <Slides>36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37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Concepção</vt:lpstr>
      <vt:lpstr>História</vt:lpstr>
      <vt:lpstr>Apresentação do PowerPoint</vt:lpstr>
      <vt:lpstr>Metodologia</vt:lpstr>
      <vt:lpstr>Metodologia</vt:lpstr>
      <vt:lpstr>Apresentação do PowerPoint</vt:lpstr>
      <vt:lpstr>Apresentação do PowerPoint</vt:lpstr>
      <vt:lpstr>Ciclo de Vida - Iniciação</vt:lpstr>
      <vt:lpstr>Apresentação do PowerPoint</vt:lpstr>
      <vt:lpstr>Ciclo de Vida - Elaboração</vt:lpstr>
      <vt:lpstr>Apresentação do PowerPoint</vt:lpstr>
      <vt:lpstr>Ciclo de Vida - Construção</vt:lpstr>
      <vt:lpstr>Apresentação do PowerPoint</vt:lpstr>
      <vt:lpstr>Ciclo de Vida - Transição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Vantagens</vt:lpstr>
      <vt:lpstr>Apresentação do PowerPoint</vt:lpstr>
      <vt:lpstr>Desvantagens</vt:lpstr>
      <vt:lpstr>Apresentação do PowerPoint</vt:lpstr>
      <vt:lpstr>Apresentação do PowerPoint</vt:lpstr>
      <vt:lpstr>VALE – projeto grande</vt:lpstr>
      <vt:lpstr>Metodologias mais adequadas</vt:lpstr>
      <vt:lpstr>Referência Bibliográfica</vt:lpstr>
      <vt:lpstr>Apresentação do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leonardo</dc:creator>
  <cp:lastModifiedBy>leonardo</cp:lastModifiedBy>
  <cp:revision>106</cp:revision>
  <dcterms:created xsi:type="dcterms:W3CDTF">2017-09-06T01:33:44Z</dcterms:created>
  <dcterms:modified xsi:type="dcterms:W3CDTF">2017-09-17T21:15:23Z</dcterms:modified>
</cp:coreProperties>
</file>